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Nunito"/>
      <p:regular r:id="rId14"/>
      <p:bold r:id="rId15"/>
      <p:italic r:id="rId16"/>
      <p:boldItalic r:id="rId17"/>
    </p:embeddedFont>
    <p:embeddedFont>
      <p:font typeface="EB Garamond"/>
      <p:regular r:id="rId18"/>
      <p:bold r:id="rId19"/>
      <p:italic r:id="rId20"/>
      <p:boldItalic r:id="rId21"/>
    </p:embeddedFont>
    <p:embeddedFont>
      <p:font typeface="Average"/>
      <p:regular r:id="rId22"/>
    </p:embeddedFont>
    <p:embeddedFont>
      <p:font typeface="Oswald"/>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EBGaramond-italic.fntdata"/><Relationship Id="rId11" Type="http://schemas.openxmlformats.org/officeDocument/2006/relationships/slide" Target="slides/slide6.xml"/><Relationship Id="rId22" Type="http://schemas.openxmlformats.org/officeDocument/2006/relationships/font" Target="fonts/Average-regular.fntdata"/><Relationship Id="rId10" Type="http://schemas.openxmlformats.org/officeDocument/2006/relationships/slide" Target="slides/slide5.xml"/><Relationship Id="rId21" Type="http://schemas.openxmlformats.org/officeDocument/2006/relationships/font" Target="fonts/EBGaramond-boldItalic.fntdata"/><Relationship Id="rId13" Type="http://schemas.openxmlformats.org/officeDocument/2006/relationships/slide" Target="slides/slide8.xml"/><Relationship Id="rId24" Type="http://schemas.openxmlformats.org/officeDocument/2006/relationships/font" Target="fonts/Oswald-bold.fntdata"/><Relationship Id="rId12" Type="http://schemas.openxmlformats.org/officeDocument/2006/relationships/slide" Target="slides/slide7.xml"/><Relationship Id="rId23" Type="http://schemas.openxmlformats.org/officeDocument/2006/relationships/font" Target="fonts/Oswa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bold.fntdata"/><Relationship Id="rId14" Type="http://schemas.openxmlformats.org/officeDocument/2006/relationships/font" Target="fonts/Nunito-regular.fntdata"/><Relationship Id="rId17" Type="http://schemas.openxmlformats.org/officeDocument/2006/relationships/font" Target="fonts/Nunito-boldItalic.fntdata"/><Relationship Id="rId16" Type="http://schemas.openxmlformats.org/officeDocument/2006/relationships/font" Target="fonts/Nunito-italic.fntdata"/><Relationship Id="rId5" Type="http://schemas.openxmlformats.org/officeDocument/2006/relationships/notesMaster" Target="notesMasters/notesMaster1.xml"/><Relationship Id="rId19" Type="http://schemas.openxmlformats.org/officeDocument/2006/relationships/font" Target="fonts/EBGaramond-bold.fntdata"/><Relationship Id="rId6" Type="http://schemas.openxmlformats.org/officeDocument/2006/relationships/slide" Target="slides/slide1.xml"/><Relationship Id="rId18" Type="http://schemas.openxmlformats.org/officeDocument/2006/relationships/font" Target="fonts/EBGaramond-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6f80d1f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80d1f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659fdb53fe_0_39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659fdb53fe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659fdb53fe_0_40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659fdb53fe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659fdb53fe_0_40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659fdb53fe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659fdb53fe_1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659fdb53fe_1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400"/>
              <a:t>My Portfolio CPT</a:t>
            </a:r>
            <a:endParaRPr sz="4400"/>
          </a:p>
        </p:txBody>
      </p:sp>
      <p:sp>
        <p:nvSpPr>
          <p:cNvPr id="129" name="Google Shape;129;p13"/>
          <p:cNvSpPr txBox="1"/>
          <p:nvPr>
            <p:ph idx="1" type="subTitle"/>
          </p:nvPr>
        </p:nvSpPr>
        <p:spPr>
          <a:xfrm>
            <a:off x="3234100" y="2812400"/>
            <a:ext cx="3470700" cy="856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Prince Moore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33" name="Shape 133"/>
        <p:cNvGrpSpPr/>
        <p:nvPr/>
      </p:nvGrpSpPr>
      <p:grpSpPr>
        <a:xfrm>
          <a:off x="0" y="0"/>
          <a:ext cx="0" cy="0"/>
          <a:chOff x="0" y="0"/>
          <a:chExt cx="0" cy="0"/>
        </a:xfrm>
      </p:grpSpPr>
      <p:sp>
        <p:nvSpPr>
          <p:cNvPr id="134" name="Google Shape;134;p14"/>
          <p:cNvSpPr txBox="1"/>
          <p:nvPr>
            <p:ph type="title"/>
          </p:nvPr>
        </p:nvSpPr>
        <p:spPr>
          <a:xfrm>
            <a:off x="883275" y="1705025"/>
            <a:ext cx="8377500" cy="1383000"/>
          </a:xfrm>
          <a:prstGeom prst="rect">
            <a:avLst/>
          </a:prstGeom>
        </p:spPr>
        <p:txBody>
          <a:bodyPr anchorCtr="0" anchor="t" bIns="91425" lIns="91425" spcFirstLastPara="1" rIns="91425" wrap="square" tIns="91425">
            <a:normAutofit fontScale="90000"/>
          </a:bodyPr>
          <a:lstStyle/>
          <a:p>
            <a:pPr indent="457200" lvl="0" marL="1828800" rtl="0" algn="l">
              <a:spcBef>
                <a:spcPts val="0"/>
              </a:spcBef>
              <a:spcAft>
                <a:spcPts val="0"/>
              </a:spcAft>
              <a:buNone/>
            </a:pPr>
            <a:r>
              <a:rPr lang="en" sz="5333"/>
              <a:t>Reflection 1 </a:t>
            </a:r>
            <a:endParaRPr sz="5333"/>
          </a:p>
          <a:p>
            <a:pPr indent="0" lvl="0" marL="0" rtl="0" algn="l">
              <a:spcBef>
                <a:spcPts val="0"/>
              </a:spcBef>
              <a:spcAft>
                <a:spcPts val="0"/>
              </a:spcAft>
              <a:buNone/>
            </a:pPr>
            <a:r>
              <a:t/>
            </a:r>
            <a:endParaRPr sz="5333"/>
          </a:p>
        </p:txBody>
      </p:sp>
      <p:sp>
        <p:nvSpPr>
          <p:cNvPr id="135" name="Google Shape;135;p14"/>
          <p:cNvSpPr txBox="1"/>
          <p:nvPr/>
        </p:nvSpPr>
        <p:spPr>
          <a:xfrm>
            <a:off x="949175" y="2514025"/>
            <a:ext cx="7388100" cy="233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accent1"/>
                </a:solidFill>
                <a:latin typeface="EB Garamond"/>
                <a:ea typeface="EB Garamond"/>
                <a:cs typeface="EB Garamond"/>
                <a:sym typeface="EB Garamond"/>
              </a:rPr>
              <a:t>I had to collaborate with someone on this assignment. My partner and I used graphic design, for example. Using text characteristics in photos, for instance. you may make presentations straight in your web browser. Every edit is instantly saved when you and your team work together on slides at the same time. This allows you to view changes as they are made.</a:t>
            </a:r>
            <a:endParaRPr sz="2000">
              <a:solidFill>
                <a:schemeClr val="accent1"/>
              </a:solidFill>
              <a:latin typeface="EB Garamond"/>
              <a:ea typeface="EB Garamond"/>
              <a:cs typeface="EB Garamond"/>
              <a:sym typeface="EB Garamond"/>
            </a:endParaRPr>
          </a:p>
          <a:p>
            <a:pPr indent="0" lvl="0" marL="0" rtl="0" algn="ctr">
              <a:spcBef>
                <a:spcPts val="0"/>
              </a:spcBef>
              <a:spcAft>
                <a:spcPts val="0"/>
              </a:spcAft>
              <a:buNone/>
            </a:pPr>
            <a:r>
              <a:t/>
            </a:r>
            <a:endParaRPr sz="2000">
              <a:solidFill>
                <a:schemeClr val="accent1"/>
              </a:solidFill>
              <a:latin typeface="EB Garamond"/>
              <a:ea typeface="EB Garamond"/>
              <a:cs typeface="EB Garamond"/>
              <a:sym typeface="EB Garamond"/>
            </a:endParaRPr>
          </a:p>
          <a:p>
            <a:pPr indent="0" lvl="0" marL="0" rtl="0" algn="ctr">
              <a:spcBef>
                <a:spcPts val="0"/>
              </a:spcBef>
              <a:spcAft>
                <a:spcPts val="0"/>
              </a:spcAft>
              <a:buNone/>
            </a:pPr>
            <a:r>
              <a:t/>
            </a:r>
            <a:endParaRPr sz="2000">
              <a:solidFill>
                <a:schemeClr val="accent1"/>
              </a:solidFill>
              <a:latin typeface="EB Garamond"/>
              <a:ea typeface="EB Garamond"/>
              <a:cs typeface="EB Garamond"/>
              <a:sym typeface="EB Garamon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39" name="Shape 139"/>
        <p:cNvGrpSpPr/>
        <p:nvPr/>
      </p:nvGrpSpPr>
      <p:grpSpPr>
        <a:xfrm>
          <a:off x="0" y="0"/>
          <a:ext cx="0" cy="0"/>
          <a:chOff x="0" y="0"/>
          <a:chExt cx="0" cy="0"/>
        </a:xfrm>
      </p:grpSpPr>
      <p:sp>
        <p:nvSpPr>
          <p:cNvPr id="140" name="Google Shape;140;p15"/>
          <p:cNvSpPr txBox="1"/>
          <p:nvPr>
            <p:ph type="title"/>
          </p:nvPr>
        </p:nvSpPr>
        <p:spPr>
          <a:xfrm>
            <a:off x="883275" y="1705025"/>
            <a:ext cx="8377500" cy="1383000"/>
          </a:xfrm>
          <a:prstGeom prst="rect">
            <a:avLst/>
          </a:prstGeom>
        </p:spPr>
        <p:txBody>
          <a:bodyPr anchorCtr="0" anchor="t" bIns="91425" lIns="91425" spcFirstLastPara="1" rIns="91425" wrap="square" tIns="91425">
            <a:normAutofit fontScale="90000"/>
          </a:bodyPr>
          <a:lstStyle/>
          <a:p>
            <a:pPr indent="457200" lvl="0" marL="1828800" rtl="0" algn="l">
              <a:spcBef>
                <a:spcPts val="0"/>
              </a:spcBef>
              <a:spcAft>
                <a:spcPts val="0"/>
              </a:spcAft>
              <a:buNone/>
            </a:pPr>
            <a:r>
              <a:rPr lang="en" sz="5333"/>
              <a:t>Reflection 2 </a:t>
            </a:r>
            <a:endParaRPr sz="5333"/>
          </a:p>
          <a:p>
            <a:pPr indent="0" lvl="0" marL="0" rtl="0" algn="l">
              <a:spcBef>
                <a:spcPts val="0"/>
              </a:spcBef>
              <a:spcAft>
                <a:spcPts val="0"/>
              </a:spcAft>
              <a:buNone/>
            </a:pPr>
            <a:r>
              <a:t/>
            </a:r>
            <a:endParaRPr sz="5333"/>
          </a:p>
        </p:txBody>
      </p:sp>
      <p:sp>
        <p:nvSpPr>
          <p:cNvPr id="141" name="Google Shape;141;p15"/>
          <p:cNvSpPr txBox="1"/>
          <p:nvPr/>
        </p:nvSpPr>
        <p:spPr>
          <a:xfrm>
            <a:off x="949175" y="2514025"/>
            <a:ext cx="7388100" cy="233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rgbClr val="202124"/>
                </a:solidFill>
                <a:latin typeface="EB Garamond"/>
                <a:ea typeface="EB Garamond"/>
                <a:cs typeface="EB Garamond"/>
                <a:sym typeface="EB Garamond"/>
              </a:rPr>
              <a:t>With this piece of work, I was able to use my web browser to generate and update spreadsheets without the need for additional applications. It may also be used by many individuals at once, and all changes are instantly stored. You can view changes as they are made.</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45" name="Shape 145"/>
        <p:cNvGrpSpPr/>
        <p:nvPr/>
      </p:nvGrpSpPr>
      <p:grpSpPr>
        <a:xfrm>
          <a:off x="0" y="0"/>
          <a:ext cx="0" cy="0"/>
          <a:chOff x="0" y="0"/>
          <a:chExt cx="0" cy="0"/>
        </a:xfrm>
      </p:grpSpPr>
      <p:sp>
        <p:nvSpPr>
          <p:cNvPr id="146" name="Google Shape;146;p16"/>
          <p:cNvSpPr txBox="1"/>
          <p:nvPr>
            <p:ph type="title"/>
          </p:nvPr>
        </p:nvSpPr>
        <p:spPr>
          <a:xfrm>
            <a:off x="883275" y="1705025"/>
            <a:ext cx="8377500" cy="1383000"/>
          </a:xfrm>
          <a:prstGeom prst="rect">
            <a:avLst/>
          </a:prstGeom>
        </p:spPr>
        <p:txBody>
          <a:bodyPr anchorCtr="0" anchor="t" bIns="91425" lIns="91425" spcFirstLastPara="1" rIns="91425" wrap="square" tIns="91425">
            <a:normAutofit fontScale="90000"/>
          </a:bodyPr>
          <a:lstStyle/>
          <a:p>
            <a:pPr indent="457200" lvl="0" marL="1828800" rtl="0" algn="l">
              <a:spcBef>
                <a:spcPts val="0"/>
              </a:spcBef>
              <a:spcAft>
                <a:spcPts val="0"/>
              </a:spcAft>
              <a:buNone/>
            </a:pPr>
            <a:r>
              <a:rPr lang="en" sz="5333"/>
              <a:t>Reflection 3 </a:t>
            </a:r>
            <a:endParaRPr sz="5333"/>
          </a:p>
          <a:p>
            <a:pPr indent="0" lvl="0" marL="0" rtl="0" algn="l">
              <a:spcBef>
                <a:spcPts val="0"/>
              </a:spcBef>
              <a:spcAft>
                <a:spcPts val="0"/>
              </a:spcAft>
              <a:buNone/>
            </a:pPr>
            <a:r>
              <a:t/>
            </a:r>
            <a:endParaRPr sz="5333"/>
          </a:p>
        </p:txBody>
      </p:sp>
      <p:sp>
        <p:nvSpPr>
          <p:cNvPr id="147" name="Google Shape;147;p16"/>
          <p:cNvSpPr txBox="1"/>
          <p:nvPr/>
        </p:nvSpPr>
        <p:spPr>
          <a:xfrm>
            <a:off x="936350" y="2488375"/>
            <a:ext cx="7388100" cy="264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rgbClr val="202124"/>
                </a:solidFill>
                <a:latin typeface="EB Garamond"/>
                <a:ea typeface="EB Garamond"/>
                <a:cs typeface="EB Garamond"/>
                <a:sym typeface="EB Garamond"/>
              </a:rPr>
              <a:t>Regarding the task Canva is a priceless tool for improving your design abilities. You can use it for everything from social media photos, videos, and gifs to posters, websites, booklets, multimedia presentations, and much more. Canva was generally easy to use.</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51" name="Shape 151"/>
        <p:cNvGrpSpPr/>
        <p:nvPr/>
      </p:nvGrpSpPr>
      <p:grpSpPr>
        <a:xfrm>
          <a:off x="0" y="0"/>
          <a:ext cx="0" cy="0"/>
          <a:chOff x="0" y="0"/>
          <a:chExt cx="0" cy="0"/>
        </a:xfrm>
      </p:grpSpPr>
      <p:sp>
        <p:nvSpPr>
          <p:cNvPr id="152" name="Google Shape;152;p17"/>
          <p:cNvSpPr txBox="1"/>
          <p:nvPr>
            <p:ph type="title"/>
          </p:nvPr>
        </p:nvSpPr>
        <p:spPr>
          <a:xfrm>
            <a:off x="883275" y="1705025"/>
            <a:ext cx="8377500" cy="1383000"/>
          </a:xfrm>
          <a:prstGeom prst="rect">
            <a:avLst/>
          </a:prstGeom>
        </p:spPr>
        <p:txBody>
          <a:bodyPr anchorCtr="0" anchor="t" bIns="91425" lIns="91425" spcFirstLastPara="1" rIns="91425" wrap="square" tIns="91425">
            <a:normAutofit fontScale="90000"/>
          </a:bodyPr>
          <a:lstStyle/>
          <a:p>
            <a:pPr indent="457200" lvl="0" marL="1828800" rtl="0" algn="l">
              <a:spcBef>
                <a:spcPts val="0"/>
              </a:spcBef>
              <a:spcAft>
                <a:spcPts val="0"/>
              </a:spcAft>
              <a:buNone/>
            </a:pPr>
            <a:r>
              <a:rPr lang="en" sz="5333"/>
              <a:t>Reflection 4 </a:t>
            </a:r>
            <a:endParaRPr sz="5333"/>
          </a:p>
          <a:p>
            <a:pPr indent="0" lvl="0" marL="0" rtl="0" algn="l">
              <a:spcBef>
                <a:spcPts val="0"/>
              </a:spcBef>
              <a:spcAft>
                <a:spcPts val="0"/>
              </a:spcAft>
              <a:buNone/>
            </a:pPr>
            <a:r>
              <a:t/>
            </a:r>
            <a:endParaRPr sz="5333"/>
          </a:p>
        </p:txBody>
      </p:sp>
      <p:sp>
        <p:nvSpPr>
          <p:cNvPr id="153" name="Google Shape;153;p17"/>
          <p:cNvSpPr txBox="1"/>
          <p:nvPr/>
        </p:nvSpPr>
        <p:spPr>
          <a:xfrm>
            <a:off x="949175" y="2514025"/>
            <a:ext cx="7388100" cy="2955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rgbClr val="202124"/>
                </a:solidFill>
                <a:latin typeface="EB Garamond"/>
                <a:ea typeface="EB Garamond"/>
                <a:cs typeface="EB Garamond"/>
                <a:sym typeface="EB Garamond"/>
              </a:rPr>
              <a:t>I can produce and edit text documents using this piece of work directly in your web browser; no further software is needed. Better still, you can work with numerous individuals at once, see changes as they are made, and every modification is instantly stored.</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7" name="Shape 157"/>
        <p:cNvGrpSpPr/>
        <p:nvPr/>
      </p:nvGrpSpPr>
      <p:grpSpPr>
        <a:xfrm>
          <a:off x="0" y="0"/>
          <a:ext cx="0" cy="0"/>
          <a:chOff x="0" y="0"/>
          <a:chExt cx="0" cy="0"/>
        </a:xfrm>
      </p:grpSpPr>
      <p:sp>
        <p:nvSpPr>
          <p:cNvPr id="158" name="Google Shape;158;p18"/>
          <p:cNvSpPr txBox="1"/>
          <p:nvPr>
            <p:ph type="title"/>
          </p:nvPr>
        </p:nvSpPr>
        <p:spPr>
          <a:xfrm>
            <a:off x="503800" y="1580850"/>
            <a:ext cx="7986000" cy="1981800"/>
          </a:xfrm>
          <a:prstGeom prst="rect">
            <a:avLst/>
          </a:prstGeom>
        </p:spPr>
        <p:txBody>
          <a:bodyPr anchorCtr="0" anchor="ctr" bIns="91425" lIns="91425" spcFirstLastPara="1" rIns="91425" wrap="square" tIns="91425">
            <a:noAutofit/>
          </a:bodyPr>
          <a:lstStyle/>
          <a:p>
            <a:pPr indent="457200" lvl="0" marL="457200" rtl="0" algn="ctr">
              <a:spcBef>
                <a:spcPts val="0"/>
              </a:spcBef>
              <a:spcAft>
                <a:spcPts val="0"/>
              </a:spcAft>
              <a:buNone/>
            </a:pPr>
            <a:r>
              <a:rPr b="0" lang="en" sz="5600" u="sng">
                <a:solidFill>
                  <a:srgbClr val="202124"/>
                </a:solidFill>
                <a:highlight>
                  <a:schemeClr val="dk1"/>
                </a:highlight>
              </a:rPr>
              <a:t>Catholic Graduate Expectations</a:t>
            </a:r>
            <a:endParaRPr b="0" sz="5600" u="sng">
              <a:solidFill>
                <a:srgbClr val="202124"/>
              </a:solidFill>
              <a:highlight>
                <a:schemeClr val="dk1"/>
              </a:highlight>
            </a:endParaRPr>
          </a:p>
          <a:p>
            <a:pPr indent="0" lvl="0" marL="0" rtl="0" algn="ctr">
              <a:spcBef>
                <a:spcPts val="0"/>
              </a:spcBef>
              <a:spcAft>
                <a:spcPts val="0"/>
              </a:spcAft>
              <a:buNone/>
            </a:pPr>
            <a:r>
              <a:rPr lang="en" sz="6100">
                <a:highlight>
                  <a:schemeClr val="dk1"/>
                </a:highlight>
              </a:rPr>
              <a:t>     </a:t>
            </a:r>
            <a:endParaRPr sz="6100">
              <a:highlight>
                <a:schemeClr val="dk1"/>
              </a:highlight>
            </a:endParaRPr>
          </a:p>
        </p:txBody>
      </p:sp>
      <p:sp>
        <p:nvSpPr>
          <p:cNvPr id="159" name="Google Shape;159;p18"/>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a:highlight>
                  <a:schemeClr val="dk1"/>
                </a:highlight>
              </a:rPr>
              <a:t>Lifelong Learner</a:t>
            </a:r>
            <a:endParaRPr b="1">
              <a:highlight>
                <a:schemeClr val="dk1"/>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63" name="Shape 163"/>
        <p:cNvGrpSpPr/>
        <p:nvPr/>
      </p:nvGrpSpPr>
      <p:grpSpPr>
        <a:xfrm>
          <a:off x="0" y="0"/>
          <a:ext cx="0" cy="0"/>
          <a:chOff x="0" y="0"/>
          <a:chExt cx="0" cy="0"/>
        </a:xfrm>
      </p:grpSpPr>
      <p:sp>
        <p:nvSpPr>
          <p:cNvPr id="164" name="Google Shape;164;p19"/>
          <p:cNvSpPr txBox="1"/>
          <p:nvPr>
            <p:ph type="title"/>
          </p:nvPr>
        </p:nvSpPr>
        <p:spPr>
          <a:xfrm>
            <a:off x="2043075" y="212525"/>
            <a:ext cx="5792400" cy="990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rmAutofit fontScale="90000"/>
          </a:bodyPr>
          <a:lstStyle/>
          <a:p>
            <a:pPr indent="457200" lvl="0" marL="457200" rtl="0" algn="l">
              <a:spcBef>
                <a:spcPts val="0"/>
              </a:spcBef>
              <a:spcAft>
                <a:spcPts val="0"/>
              </a:spcAft>
              <a:buNone/>
            </a:pPr>
            <a:r>
              <a:rPr b="0" lang="en" sz="3000">
                <a:latin typeface="Oswald"/>
                <a:ea typeface="Oswald"/>
                <a:cs typeface="Oswald"/>
                <a:sym typeface="Oswald"/>
              </a:rPr>
              <a:t>Catholic Graduate Expectations</a:t>
            </a:r>
            <a:endParaRPr b="0" sz="3000">
              <a:latin typeface="Oswald"/>
              <a:ea typeface="Oswald"/>
              <a:cs typeface="Oswald"/>
              <a:sym typeface="Oswald"/>
            </a:endParaRPr>
          </a:p>
          <a:p>
            <a:pPr indent="0" lvl="0" marL="0" rtl="0" algn="l">
              <a:spcBef>
                <a:spcPts val="0"/>
              </a:spcBef>
              <a:spcAft>
                <a:spcPts val="0"/>
              </a:spcAft>
              <a:buNone/>
            </a:pPr>
            <a:r>
              <a:t/>
            </a:r>
            <a:endParaRPr>
              <a:solidFill>
                <a:srgbClr val="000000"/>
              </a:solidFill>
            </a:endParaRPr>
          </a:p>
        </p:txBody>
      </p:sp>
      <p:sp>
        <p:nvSpPr>
          <p:cNvPr id="165" name="Google Shape;165;p19"/>
          <p:cNvSpPr txBox="1"/>
          <p:nvPr>
            <p:ph idx="1" type="body"/>
          </p:nvPr>
        </p:nvSpPr>
        <p:spPr>
          <a:xfrm>
            <a:off x="231350" y="1203125"/>
            <a:ext cx="3517800" cy="31020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b="1" lang="en" sz="2486" u="sng">
                <a:solidFill>
                  <a:srgbClr val="000000"/>
                </a:solidFill>
                <a:latin typeface="Average"/>
                <a:ea typeface="Average"/>
                <a:cs typeface="Average"/>
                <a:sym typeface="Average"/>
              </a:rPr>
              <a:t>D</a:t>
            </a:r>
            <a:r>
              <a:rPr b="1" lang="en" sz="2486" u="sng">
                <a:solidFill>
                  <a:srgbClr val="000000"/>
                </a:solidFill>
                <a:latin typeface="Average"/>
                <a:ea typeface="Average"/>
                <a:cs typeface="Average"/>
                <a:sym typeface="Average"/>
              </a:rPr>
              <a:t>efinition</a:t>
            </a:r>
            <a:r>
              <a:rPr b="1" lang="en" sz="2486" u="sng">
                <a:solidFill>
                  <a:srgbClr val="000000"/>
                </a:solidFill>
                <a:latin typeface="Average"/>
                <a:ea typeface="Average"/>
                <a:cs typeface="Average"/>
                <a:sym typeface="Average"/>
              </a:rPr>
              <a:t> of lifelong learner</a:t>
            </a:r>
            <a:r>
              <a:rPr b="1" lang="en" sz="1800">
                <a:solidFill>
                  <a:srgbClr val="000000"/>
                </a:solidFill>
                <a:latin typeface="Average"/>
                <a:ea typeface="Average"/>
                <a:cs typeface="Average"/>
                <a:sym typeface="Average"/>
              </a:rPr>
              <a:t> </a:t>
            </a:r>
            <a:r>
              <a:rPr lang="en" sz="1800">
                <a:solidFill>
                  <a:srgbClr val="000000"/>
                </a:solidFill>
                <a:latin typeface="Average"/>
                <a:ea typeface="Average"/>
                <a:cs typeface="Average"/>
                <a:sym typeface="Average"/>
              </a:rPr>
              <a:t>Self-directed, Responsible, Lifelong learner - who develops and demonstrates their God-given potential.</a:t>
            </a:r>
            <a:endParaRPr sz="1800">
              <a:solidFill>
                <a:srgbClr val="000000"/>
              </a:solidFill>
              <a:latin typeface="Average"/>
              <a:ea typeface="Average"/>
              <a:cs typeface="Average"/>
              <a:sym typeface="Average"/>
            </a:endParaRPr>
          </a:p>
          <a:p>
            <a:pPr indent="0" lvl="0" marL="0" rtl="0" algn="l">
              <a:spcBef>
                <a:spcPts val="1600"/>
              </a:spcBef>
              <a:spcAft>
                <a:spcPts val="0"/>
              </a:spcAft>
              <a:buNone/>
            </a:pPr>
            <a:r>
              <a:t/>
            </a:r>
            <a:endParaRPr sz="1800">
              <a:solidFill>
                <a:srgbClr val="000000"/>
              </a:solidFill>
              <a:latin typeface="Average"/>
              <a:ea typeface="Average"/>
              <a:cs typeface="Average"/>
              <a:sym typeface="Average"/>
            </a:endParaRPr>
          </a:p>
          <a:p>
            <a:pPr indent="0" lvl="0" marL="0" rtl="0" algn="l">
              <a:spcBef>
                <a:spcPts val="1600"/>
              </a:spcBef>
              <a:spcAft>
                <a:spcPts val="0"/>
              </a:spcAft>
              <a:buNone/>
            </a:pPr>
            <a:r>
              <a:rPr lang="en" sz="1800">
                <a:solidFill>
                  <a:srgbClr val="000000"/>
                </a:solidFill>
                <a:latin typeface="Average"/>
                <a:ea typeface="Average"/>
                <a:cs typeface="Average"/>
                <a:sym typeface="Average"/>
              </a:rPr>
              <a:t>Through this unit of this course I feel as though I have became a lifelong learner witch is someone that has the  purpose or call in life that comes from God and strives to discern and live out this call throughout life's journey. Respects the faith.</a:t>
            </a:r>
            <a:endParaRPr sz="1800">
              <a:solidFill>
                <a:srgbClr val="000000"/>
              </a:solidFill>
              <a:latin typeface="Average"/>
              <a:ea typeface="Average"/>
              <a:cs typeface="Average"/>
              <a:sym typeface="Average"/>
            </a:endParaRPr>
          </a:p>
          <a:p>
            <a:pPr indent="0" lvl="0" marL="0" rtl="0" algn="l">
              <a:spcBef>
                <a:spcPts val="1600"/>
              </a:spcBef>
              <a:spcAft>
                <a:spcPts val="1200"/>
              </a:spcAft>
              <a:buNone/>
            </a:pPr>
            <a:r>
              <a:t/>
            </a:r>
            <a:endParaRPr>
              <a:solidFill>
                <a:srgbClr val="000000"/>
              </a:solidFill>
            </a:endParaRPr>
          </a:p>
        </p:txBody>
      </p:sp>
      <p:pic>
        <p:nvPicPr>
          <p:cNvPr descr="Open Chromebook laptop computer" id="166" name="Google Shape;166;p19"/>
          <p:cNvPicPr preferRelativeResize="0"/>
          <p:nvPr/>
        </p:nvPicPr>
        <p:blipFill>
          <a:blip r:embed="rId3">
            <a:alphaModFix/>
          </a:blip>
          <a:stretch>
            <a:fillRect/>
          </a:stretch>
        </p:blipFill>
        <p:spPr>
          <a:xfrm>
            <a:off x="3332675" y="913750"/>
            <a:ext cx="5591976" cy="3316000"/>
          </a:xfrm>
          <a:prstGeom prst="rect">
            <a:avLst/>
          </a:prstGeom>
          <a:noFill/>
          <a:ln>
            <a:noFill/>
          </a:ln>
        </p:spPr>
      </p:pic>
      <p:pic>
        <p:nvPicPr>
          <p:cNvPr id="167" name="Google Shape;167;p19"/>
          <p:cNvPicPr preferRelativeResize="0"/>
          <p:nvPr/>
        </p:nvPicPr>
        <p:blipFill>
          <a:blip r:embed="rId4">
            <a:alphaModFix/>
          </a:blip>
          <a:stretch>
            <a:fillRect/>
          </a:stretch>
        </p:blipFill>
        <p:spPr>
          <a:xfrm>
            <a:off x="4054575" y="1203125"/>
            <a:ext cx="4103201" cy="2314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71" name="Shape 171"/>
        <p:cNvGrpSpPr/>
        <p:nvPr/>
      </p:nvGrpSpPr>
      <p:grpSpPr>
        <a:xfrm>
          <a:off x="0" y="0"/>
          <a:ext cx="0" cy="0"/>
          <a:chOff x="0" y="0"/>
          <a:chExt cx="0" cy="0"/>
        </a:xfrm>
      </p:grpSpPr>
      <p:sp>
        <p:nvSpPr>
          <p:cNvPr id="172" name="Google Shape;172;p20"/>
          <p:cNvSpPr txBox="1"/>
          <p:nvPr>
            <p:ph type="ctrTitle"/>
          </p:nvPr>
        </p:nvSpPr>
        <p:spPr>
          <a:xfrm>
            <a:off x="857700" y="1527675"/>
            <a:ext cx="7688100" cy="1664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Thank You for listening to my presentation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